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1"/>
  </p:notesMasterIdLst>
  <p:handoutMasterIdLst>
    <p:handoutMasterId r:id="rId12"/>
  </p:handoutMasterIdLst>
  <p:sldIdLst>
    <p:sldId id="256" r:id="rId2"/>
    <p:sldId id="257" r:id="rId3"/>
    <p:sldId id="258" r:id="rId4"/>
    <p:sldId id="261" r:id="rId5"/>
    <p:sldId id="262" r:id="rId6"/>
    <p:sldId id="263" r:id="rId7"/>
    <p:sldId id="266" r:id="rId8"/>
    <p:sldId id="259" r:id="rId9"/>
    <p:sldId id="260" r:id="rId10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66" d="100"/>
          <a:sy n="66" d="100"/>
        </p:scale>
        <p:origin x="2274" y="10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D9CC3647-DACA-4DD0-91CA-4299BC98BB8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it-IT"/>
              <a:t>aaAAAAAAAAAAAAAAAA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B8B70BEA-1788-48E0-ACAC-F22C70E88CE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78942E-580F-410B-BEC9-AE5B81E04E19}" type="datetimeFigureOut">
              <a:rPr lang="it-IT" smtClean="0"/>
              <a:t>14/06/2018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FCA10FCF-D4D6-4E3F-9D32-3FA5D29AD43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3F7EDA3F-DAD3-4DEB-B508-2E3395C9A47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6E3E6-D7FA-4E6A-B790-96A7853117C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1125533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it-IT"/>
              <a:t>aaAAAAAAAAAAAAAAAA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3C374B-6BFD-405F-B26A-E72F57929F92}" type="datetimeFigureOut">
              <a:rPr lang="it-IT" smtClean="0"/>
              <a:t>14/06/2018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DC786A-47B7-437B-AA69-DE55AB0B862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38005275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9257502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4849257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695325D-1FD4-4CEC-9AAF-0B278DE264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F1D7DDB4-6821-4374-9C90-89647F3D97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41BFE4B-BE02-461C-A913-663CEC35CA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4F8659-495F-4943-9C0F-74A7B4EA3E51}" type="datetime1">
              <a:rPr lang="it-IT" smtClean="0"/>
              <a:t>14/06/2018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B628A6D-D57D-4E6A-AE70-799D7F9E5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4189DC7-9DEA-42C9-855B-E335CF914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138534-A21B-42D2-ADAB-A7311EDD71A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537835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3C1E5A5-986C-40BB-8B97-9E30F6842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363E460D-88B3-4FD8-8E3E-5F10F2D82E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EEAF6FF-5FC9-45BD-A76F-03F21E1B80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7D955-5242-4532-9E09-9053B7379F64}" type="datetime1">
              <a:rPr lang="it-IT" smtClean="0"/>
              <a:t>14/06/2018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03BBC79-A88F-4198-8605-1184658FAF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85DA149-8DB3-4F61-B084-96FD5E176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138534-A21B-42D2-ADAB-A7311EDD71A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550337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AF13C812-1F8D-4DB0-8DE8-2BC78C8329C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8C5F5D3E-1F92-405C-BE97-3126814D8A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B184350-AF38-411D-9491-24B29B031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F2127-0D2A-4674-82C0-1A69576FE892}" type="datetime1">
              <a:rPr lang="it-IT" smtClean="0"/>
              <a:t>14/06/2018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BDA403E-5245-4F2F-BB5E-CAFDD3507C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DEBFF31-2905-4A1D-A6A9-9ECA2EA54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138534-A21B-42D2-ADAB-A7311EDD71A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287739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E067E6C-9E8C-4E68-9CE4-4989639FA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6830817-E744-4AC7-9B88-2275DA68EF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A559015-CFFC-4D3A-BB2C-14AF553C68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CEDE2-4B53-465A-979A-80DB4BF238EF}" type="datetime1">
              <a:rPr lang="it-IT" smtClean="0"/>
              <a:t>14/06/2018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4817254-17D5-463D-8D0B-A01AA9BC60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B1ECC04-CD78-47D1-A49E-1994B25BAB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138534-A21B-42D2-ADAB-A7311EDD71A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760043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3915F96-C915-4A54-900E-8E8FEFD40F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CDEF6978-8429-43C2-82CF-3323F9E0ED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14AB2FB-B930-48D1-B723-502ED4545C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217A6F-6408-4B26-A44A-F412A712F71C}" type="datetime1">
              <a:rPr lang="it-IT" smtClean="0"/>
              <a:t>14/06/2018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1F00666-66D4-4D51-B52D-7743E9D9DA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DCD10B2-DE61-4BFF-AF13-64945F8CA3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138534-A21B-42D2-ADAB-A7311EDD71A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152929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134E5B0-8507-4D19-8CC9-56A7A0196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E99A4F0-4889-4B1E-A995-7639F9205B1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68693618-1235-4062-BF1F-83166507C3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69ABCDE2-BB44-4C45-8EFC-32F06A7393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3FD3E-E8C5-4FA5-9A45-8E5D9EB5C278}" type="datetime1">
              <a:rPr lang="it-IT" smtClean="0"/>
              <a:t>14/06/2018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081C256C-E249-4B7A-946A-97598FA5B0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04F1FE55-5CB8-414B-ADAC-FA1B7D595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138534-A21B-42D2-ADAB-A7311EDD71A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054152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E234B6F-95B7-4D67-A544-995A1A8F34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6BFDB75E-6C6F-4AE6-A3F8-F79E63B857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44648EE9-618C-4515-9011-E2D4D85886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D766AEB7-B12A-4E03-A306-C0A9BCE1C7D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71148204-73F9-4960-AFB4-2FAE7C3106F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C4343E3D-E1D2-4D54-87C2-85807772D3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34BAC-1B12-4214-9FC3-C85F2B53D6FC}" type="datetime1">
              <a:rPr lang="it-IT" smtClean="0"/>
              <a:t>14/06/2018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2DE09C20-0DD2-42F5-96E4-C096BBF249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EE053079-A9BF-4FF0-88C8-C0248F8FB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138534-A21B-42D2-ADAB-A7311EDD71A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354706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DD29E28-1935-4BEE-9511-0819B394AD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F52DD69C-E97A-486D-BFE2-83FE8A86C9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E1C85-1FB0-4671-BA80-A5936E02A3C7}" type="datetime1">
              <a:rPr lang="it-IT" smtClean="0"/>
              <a:t>14/06/2018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039BA2D8-02F9-495A-8DA8-D4A03FE8A9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3C15AEC5-CA36-4E09-AFBD-75AF56BFCE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138534-A21B-42D2-ADAB-A7311EDD71A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526759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37FC83A6-1B8C-48BF-B525-40D9661125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6BDCF-2D48-4A11-B6E9-82052AF6BFE0}" type="datetime1">
              <a:rPr lang="it-IT" smtClean="0"/>
              <a:t>14/06/2018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2C383322-4846-441E-A315-D5D7CA8BEC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6157B420-B756-41FC-88E9-7ABB82D472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138534-A21B-42D2-ADAB-A7311EDD71A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401266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4775DEC-8D6F-4697-BC27-7C7541BFD9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4729DD7-4543-4D49-A485-020BB26CEE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A74280E7-F0E0-45AC-AB2A-5BC646814E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05603AEC-09A3-43CC-BE02-BDBF626EBC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8A891-7110-46FA-A9DD-B99EA686544E}" type="datetime1">
              <a:rPr lang="it-IT" smtClean="0"/>
              <a:t>14/06/2018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AD038EE7-86F0-48E7-A4CB-7DE5205F1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D247E7DC-EEDD-4B7F-AE44-D02B4BD41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138534-A21B-42D2-ADAB-A7311EDD71A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636488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ED6605D-F186-42A8-8F80-31D44BA6C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2682E364-D6DE-4A26-8CB8-06C844EBD79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A0F07D7F-7823-4F6C-9DEF-0CD703EA4D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05600916-E17D-4296-9794-BFC6168D14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B1665-6A4B-4BBC-984E-DD712B36194F}" type="datetime1">
              <a:rPr lang="it-IT" smtClean="0"/>
              <a:t>14/06/2018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5C398BBD-0F55-437F-B93B-399428C424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A2BFBD1F-C1E7-4DBB-A93C-8D60E4EC67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138534-A21B-42D2-ADAB-A7311EDD71A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10154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333C44FE-D65C-4DDD-901B-D83BB277F3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ABD0F2E9-1FD5-4882-B474-86E0A29166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B95C286-40C9-450B-BC64-BF649FCC56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F57003-FC3B-46CF-906F-E53D1B2EC940}" type="datetime1">
              <a:rPr lang="it-IT" smtClean="0"/>
              <a:t>14/06/2018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6F02ABA-BFC4-4D61-8FEB-C82C765343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0A9AA69-DC89-4CBE-B14D-71080A8077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138534-A21B-42D2-ADAB-A7311EDD71A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954426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png"/><Relationship Id="rId7" Type="http://schemas.openxmlformats.org/officeDocument/2006/relationships/slide" Target="slide8.xml"/><Relationship Id="rId12" Type="http://schemas.openxmlformats.org/officeDocument/2006/relationships/image" Target="../media/image10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11" Type="http://schemas.openxmlformats.org/officeDocument/2006/relationships/image" Target="../media/image9.jpg"/><Relationship Id="rId5" Type="http://schemas.openxmlformats.org/officeDocument/2006/relationships/slide" Target="slide3.xml"/><Relationship Id="rId10" Type="http://schemas.openxmlformats.org/officeDocument/2006/relationships/slide" Target="slide9.xml"/><Relationship Id="rId4" Type="http://schemas.openxmlformats.org/officeDocument/2006/relationships/image" Target="../media/image5.png"/><Relationship Id="rId9" Type="http://schemas.openxmlformats.org/officeDocument/2006/relationships/image" Target="../media/image8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3" Type="http://schemas.openxmlformats.org/officeDocument/2006/relationships/image" Target="../media/image6.jpg"/><Relationship Id="rId7" Type="http://schemas.openxmlformats.org/officeDocument/2006/relationships/slide" Target="slide4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slide" Target="slide2.xml"/><Relationship Id="rId4" Type="http://schemas.openxmlformats.org/officeDocument/2006/relationships/image" Target="../media/image2.png"/><Relationship Id="rId9" Type="http://schemas.openxmlformats.org/officeDocument/2006/relationships/slide" Target="slide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3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g"/><Relationship Id="rId5" Type="http://schemas.openxmlformats.org/officeDocument/2006/relationships/image" Target="../media/image5.png"/><Relationship Id="rId4" Type="http://schemas.openxmlformats.org/officeDocument/2006/relationships/slide" Target="slide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g"/><Relationship Id="rId3" Type="http://schemas.openxmlformats.org/officeDocument/2006/relationships/image" Target="../media/image2.png"/><Relationship Id="rId7" Type="http://schemas.openxmlformats.org/officeDocument/2006/relationships/image" Target="../media/image16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g"/><Relationship Id="rId5" Type="http://schemas.openxmlformats.org/officeDocument/2006/relationships/image" Target="../media/image5.png"/><Relationship Id="rId4" Type="http://schemas.openxmlformats.org/officeDocument/2006/relationships/slide" Target="slide3.xml"/><Relationship Id="rId9" Type="http://schemas.openxmlformats.org/officeDocument/2006/relationships/image" Target="../media/image18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1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g"/><Relationship Id="rId5" Type="http://schemas.openxmlformats.org/officeDocument/2006/relationships/image" Target="../media/image5.png"/><Relationship Id="rId4" Type="http://schemas.openxmlformats.org/officeDocument/2006/relationships/slide" Target="slid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4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g"/><Relationship Id="rId5" Type="http://schemas.openxmlformats.org/officeDocument/2006/relationships/image" Target="../media/image5.png"/><Relationship Id="rId4" Type="http://schemas.openxmlformats.org/officeDocument/2006/relationships/slide" Target="slide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slide" Target="slide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slide" Target="slid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6DC6AF9D-AB01-48CB-B6E8-316ABBBD657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956"/>
                    </a14:imgEffect>
                    <a14:imgEffect>
                      <a14:saturation sat="9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365" r="2689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D30A3056-E615-4AB6-AE4C-4989214313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2730" y="4512077"/>
            <a:ext cx="2312239" cy="1507723"/>
          </a:xfrm>
          <a:prstGeom prst="rect">
            <a:avLst/>
          </a:prstGeom>
        </p:spPr>
      </p:pic>
      <p:pic>
        <p:nvPicPr>
          <p:cNvPr id="29" name="Immagine 28">
            <a:extLst>
              <a:ext uri="{FF2B5EF4-FFF2-40B4-BE49-F238E27FC236}">
                <a16:creationId xmlns:a16="http://schemas.microsoft.com/office/drawing/2014/main" id="{886E08B2-833C-4D62-87A2-77787DD54EE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134" y="-12526"/>
            <a:ext cx="5105401" cy="2552701"/>
          </a:xfrm>
          <a:prstGeom prst="rect">
            <a:avLst/>
          </a:prstGeom>
        </p:spPr>
      </p:pic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1432218F-D29D-438A-9FC4-0CC761CC60D8}"/>
              </a:ext>
            </a:extLst>
          </p:cNvPr>
          <p:cNvSpPr txBox="1"/>
          <p:nvPr/>
        </p:nvSpPr>
        <p:spPr>
          <a:xfrm>
            <a:off x="3242750" y="2875002"/>
            <a:ext cx="570649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6600" b="1" dirty="0">
                <a:solidFill>
                  <a:srgbClr val="002060"/>
                </a:solidFill>
                <a:latin typeface="Goudy Old Style" panose="02020502050305020303" pitchFamily="18" charset="0"/>
              </a:rPr>
              <a:t>Stage Formativo</a:t>
            </a:r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56093EAD-B64A-4FE6-BAFC-3248B4E45178}"/>
              </a:ext>
            </a:extLst>
          </p:cNvPr>
          <p:cNvSpPr txBox="1"/>
          <p:nvPr/>
        </p:nvSpPr>
        <p:spPr>
          <a:xfrm>
            <a:off x="4161302" y="4067616"/>
            <a:ext cx="38693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600" b="1" dirty="0">
                <a:solidFill>
                  <a:srgbClr val="002060"/>
                </a:solidFill>
                <a:latin typeface="Goudy Old Style" panose="02020502050305020303" pitchFamily="18" charset="0"/>
              </a:rPr>
              <a:t>I.T.S. Meccatronico</a:t>
            </a:r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98ED8932-B340-43AE-ADCF-3CEF05AAA9AF}"/>
              </a:ext>
            </a:extLst>
          </p:cNvPr>
          <p:cNvSpPr txBox="1"/>
          <p:nvPr/>
        </p:nvSpPr>
        <p:spPr>
          <a:xfrm>
            <a:off x="5084627" y="4798565"/>
            <a:ext cx="17084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b="1" dirty="0">
                <a:solidFill>
                  <a:srgbClr val="002060"/>
                </a:solidFill>
                <a:latin typeface="Goudy Old Style" panose="02020502050305020303" pitchFamily="18" charset="0"/>
              </a:rPr>
              <a:t>2016/2018</a:t>
            </a:r>
          </a:p>
        </p:txBody>
      </p:sp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DF716C41-07CB-413E-8F76-15F992294C17}"/>
              </a:ext>
            </a:extLst>
          </p:cNvPr>
          <p:cNvSpPr txBox="1"/>
          <p:nvPr/>
        </p:nvSpPr>
        <p:spPr>
          <a:xfrm>
            <a:off x="4768739" y="5406403"/>
            <a:ext cx="23401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b="1" dirty="0">
                <a:solidFill>
                  <a:srgbClr val="002060"/>
                </a:solidFill>
                <a:latin typeface="Goudy Old Style" panose="02020502050305020303" pitchFamily="18" charset="0"/>
              </a:rPr>
              <a:t>Andrea Coppetta</a:t>
            </a:r>
          </a:p>
        </p:txBody>
      </p:sp>
    </p:spTree>
    <p:extLst>
      <p:ext uri="{BB962C8B-B14F-4D97-AF65-F5344CB8AC3E}">
        <p14:creationId xmlns:p14="http://schemas.microsoft.com/office/powerpoint/2010/main" val="34512597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>
            <a:extLst>
              <a:ext uri="{FF2B5EF4-FFF2-40B4-BE49-F238E27FC236}">
                <a16:creationId xmlns:a16="http://schemas.microsoft.com/office/drawing/2014/main" id="{6254342E-9B51-404C-A184-C83813EA377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01" b="2227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36C8D572-27DA-4D73-A42A-5B2E0BCA06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8476" y="136525"/>
            <a:ext cx="1440966" cy="939599"/>
          </a:xfrm>
          <a:prstGeom prst="rect">
            <a:avLst/>
          </a:prstGeom>
        </p:spPr>
      </p:pic>
      <p:pic>
        <p:nvPicPr>
          <p:cNvPr id="19" name="Immagine 18">
            <a:extLst>
              <a:ext uri="{FF2B5EF4-FFF2-40B4-BE49-F238E27FC236}">
                <a16:creationId xmlns:a16="http://schemas.microsoft.com/office/drawing/2014/main" id="{FD9E5E63-B8C0-4278-A501-8537164BD8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558" y="225323"/>
            <a:ext cx="2095500" cy="381000"/>
          </a:xfrm>
          <a:prstGeom prst="rect">
            <a:avLst/>
          </a:prstGeom>
        </p:spPr>
      </p:pic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8C03B003-28C4-44BD-ABA7-5CA135A4992A}"/>
              </a:ext>
            </a:extLst>
          </p:cNvPr>
          <p:cNvSpPr txBox="1"/>
          <p:nvPr/>
        </p:nvSpPr>
        <p:spPr>
          <a:xfrm>
            <a:off x="4492146" y="136525"/>
            <a:ext cx="26654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4800" b="1" dirty="0">
                <a:solidFill>
                  <a:srgbClr val="002060"/>
                </a:solidFill>
                <a:latin typeface="Goudy Old Style" panose="02020502050305020303" pitchFamily="18" charset="0"/>
              </a:rPr>
              <a:t>L’Azienda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AEA4AA40-5D8E-4540-A4F6-9D62D6340E53}"/>
              </a:ext>
            </a:extLst>
          </p:cNvPr>
          <p:cNvSpPr txBox="1"/>
          <p:nvPr/>
        </p:nvSpPr>
        <p:spPr>
          <a:xfrm>
            <a:off x="8365657" y="1130280"/>
            <a:ext cx="11047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600" b="1" dirty="0">
                <a:latin typeface="Goudy Old Style" panose="02020502050305020303" pitchFamily="18" charset="0"/>
              </a:rPr>
              <a:t>Sedi:</a:t>
            </a:r>
          </a:p>
        </p:txBody>
      </p:sp>
      <p:pic>
        <p:nvPicPr>
          <p:cNvPr id="23" name="Immagine 22">
            <a:hlinkClick r:id="rId5" action="ppaction://hlinksldjump"/>
            <a:extLst>
              <a:ext uri="{FF2B5EF4-FFF2-40B4-BE49-F238E27FC236}">
                <a16:creationId xmlns:a16="http://schemas.microsoft.com/office/drawing/2014/main" id="{674BEBA1-5A5A-4977-805E-C903209A1F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7920" y="1968634"/>
            <a:ext cx="2119738" cy="930966"/>
          </a:xfrm>
          <a:prstGeom prst="rect">
            <a:avLst/>
          </a:prstGeom>
        </p:spPr>
      </p:pic>
      <p:sp>
        <p:nvSpPr>
          <p:cNvPr id="25" name="CasellaDiTesto 24">
            <a:hlinkClick r:id="rId5" action="ppaction://hlinksldjump"/>
            <a:extLst>
              <a:ext uri="{FF2B5EF4-FFF2-40B4-BE49-F238E27FC236}">
                <a16:creationId xmlns:a16="http://schemas.microsoft.com/office/drawing/2014/main" id="{022976CF-E3E7-40C6-A87A-2C78B0B76275}"/>
              </a:ext>
            </a:extLst>
          </p:cNvPr>
          <p:cNvSpPr txBox="1"/>
          <p:nvPr/>
        </p:nvSpPr>
        <p:spPr>
          <a:xfrm>
            <a:off x="6881806" y="2858295"/>
            <a:ext cx="10919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b="1" dirty="0">
                <a:latin typeface="Goudy Old Style" panose="02020502050305020303" pitchFamily="18" charset="0"/>
              </a:rPr>
              <a:t>TMB 1</a:t>
            </a:r>
          </a:p>
        </p:txBody>
      </p:sp>
      <p:pic>
        <p:nvPicPr>
          <p:cNvPr id="27" name="Immagine 26">
            <a:hlinkClick r:id="rId7" action="ppaction://hlinksldjump"/>
            <a:extLst>
              <a:ext uri="{FF2B5EF4-FFF2-40B4-BE49-F238E27FC236}">
                <a16:creationId xmlns:a16="http://schemas.microsoft.com/office/drawing/2014/main" id="{4403698E-B441-47C4-B993-FC7CE25B94B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1032" y="4920568"/>
            <a:ext cx="1785480" cy="994078"/>
          </a:xfrm>
          <a:prstGeom prst="rect">
            <a:avLst/>
          </a:prstGeom>
        </p:spPr>
      </p:pic>
      <p:sp>
        <p:nvSpPr>
          <p:cNvPr id="28" name="CasellaDiTesto 27">
            <a:hlinkClick r:id="rId7" action="ppaction://hlinksldjump"/>
            <a:extLst>
              <a:ext uri="{FF2B5EF4-FFF2-40B4-BE49-F238E27FC236}">
                <a16:creationId xmlns:a16="http://schemas.microsoft.com/office/drawing/2014/main" id="{B14A5A81-723A-45A3-9DF2-D2DDA442B6F5}"/>
              </a:ext>
            </a:extLst>
          </p:cNvPr>
          <p:cNvSpPr txBox="1"/>
          <p:nvPr/>
        </p:nvSpPr>
        <p:spPr>
          <a:xfrm>
            <a:off x="7503130" y="5890779"/>
            <a:ext cx="9412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b="1" dirty="0">
                <a:latin typeface="Goudy Old Style" panose="02020502050305020303" pitchFamily="18" charset="0"/>
              </a:rPr>
              <a:t>TMB 2</a:t>
            </a:r>
          </a:p>
        </p:txBody>
      </p:sp>
      <p:pic>
        <p:nvPicPr>
          <p:cNvPr id="30" name="Immagine 29">
            <a:hlinkClick r:id="rId7" action="ppaction://hlinksldjump"/>
            <a:extLst>
              <a:ext uri="{FF2B5EF4-FFF2-40B4-BE49-F238E27FC236}">
                <a16:creationId xmlns:a16="http://schemas.microsoft.com/office/drawing/2014/main" id="{EA36BECA-9CF1-4505-95C7-03A537C92BD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7819" y="4944957"/>
            <a:ext cx="1785480" cy="945822"/>
          </a:xfrm>
          <a:prstGeom prst="rect">
            <a:avLst/>
          </a:prstGeom>
        </p:spPr>
      </p:pic>
      <p:sp>
        <p:nvSpPr>
          <p:cNvPr id="31" name="CasellaDiTesto 30">
            <a:hlinkClick r:id="rId7" action="ppaction://hlinksldjump"/>
            <a:extLst>
              <a:ext uri="{FF2B5EF4-FFF2-40B4-BE49-F238E27FC236}">
                <a16:creationId xmlns:a16="http://schemas.microsoft.com/office/drawing/2014/main" id="{0F1849FD-E81E-4263-8CE9-F95FF41DF500}"/>
              </a:ext>
            </a:extLst>
          </p:cNvPr>
          <p:cNvSpPr txBox="1"/>
          <p:nvPr/>
        </p:nvSpPr>
        <p:spPr>
          <a:xfrm>
            <a:off x="9587192" y="5877252"/>
            <a:ext cx="9412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b="1" dirty="0">
                <a:latin typeface="Goudy Old Style" panose="02020502050305020303" pitchFamily="18" charset="0"/>
              </a:rPr>
              <a:t>TMB 3</a:t>
            </a:r>
          </a:p>
        </p:txBody>
      </p:sp>
      <p:pic>
        <p:nvPicPr>
          <p:cNvPr id="33" name="Immagine 32">
            <a:hlinkClick r:id="rId10" action="ppaction://hlinksldjump"/>
            <a:extLst>
              <a:ext uri="{FF2B5EF4-FFF2-40B4-BE49-F238E27FC236}">
                <a16:creationId xmlns:a16="http://schemas.microsoft.com/office/drawing/2014/main" id="{791761F3-859B-44B5-B403-A83B71BE15B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0447" y="1914532"/>
            <a:ext cx="2116057" cy="1078045"/>
          </a:xfrm>
          <a:prstGeom prst="rect">
            <a:avLst/>
          </a:prstGeom>
        </p:spPr>
      </p:pic>
      <p:sp>
        <p:nvSpPr>
          <p:cNvPr id="34" name="CasellaDiTesto 33">
            <a:hlinkClick r:id="rId10" action="ppaction://hlinksldjump"/>
            <a:extLst>
              <a:ext uri="{FF2B5EF4-FFF2-40B4-BE49-F238E27FC236}">
                <a16:creationId xmlns:a16="http://schemas.microsoft.com/office/drawing/2014/main" id="{8E5EC1DD-7727-455A-AF63-46935D740D1C}"/>
              </a:ext>
            </a:extLst>
          </p:cNvPr>
          <p:cNvSpPr txBox="1"/>
          <p:nvPr/>
        </p:nvSpPr>
        <p:spPr>
          <a:xfrm>
            <a:off x="9982492" y="2951272"/>
            <a:ext cx="10919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b="1" dirty="0">
                <a:latin typeface="Goudy Old Style" panose="02020502050305020303" pitchFamily="18" charset="0"/>
              </a:rPr>
              <a:t>TMB 4</a:t>
            </a:r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8679BEC1-C5C2-4226-A62E-8833046C5A81}"/>
              </a:ext>
            </a:extLst>
          </p:cNvPr>
          <p:cNvSpPr txBox="1"/>
          <p:nvPr/>
        </p:nvSpPr>
        <p:spPr>
          <a:xfrm>
            <a:off x="587989" y="1577327"/>
            <a:ext cx="4495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200" b="1" dirty="0">
                <a:latin typeface="Goudy Old Style" panose="02020502050305020303" pitchFamily="18" charset="0"/>
              </a:rPr>
              <a:t>Anno di fondazione: 1961</a:t>
            </a:r>
          </a:p>
        </p:txBody>
      </p: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5CC6F0FC-8381-4217-A794-0ACF2164B081}"/>
              </a:ext>
            </a:extLst>
          </p:cNvPr>
          <p:cNvSpPr txBox="1"/>
          <p:nvPr/>
        </p:nvSpPr>
        <p:spPr>
          <a:xfrm>
            <a:off x="587989" y="2389299"/>
            <a:ext cx="26999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200" b="1" dirty="0">
                <a:latin typeface="Goudy Old Style" panose="02020502050305020303" pitchFamily="18" charset="0"/>
              </a:rPr>
              <a:t>Lavoratori: 740</a:t>
            </a:r>
          </a:p>
        </p:txBody>
      </p: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BB0C1B83-2DBA-4261-8E05-B84FCF9049B8}"/>
              </a:ext>
            </a:extLst>
          </p:cNvPr>
          <p:cNvSpPr txBox="1"/>
          <p:nvPr/>
        </p:nvSpPr>
        <p:spPr>
          <a:xfrm>
            <a:off x="587989" y="3198842"/>
            <a:ext cx="41061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200" b="1" dirty="0">
                <a:latin typeface="Goudy Old Style" panose="02020502050305020303" pitchFamily="18" charset="0"/>
              </a:rPr>
              <a:t>Fatturato: 95.000.000 €</a:t>
            </a:r>
          </a:p>
        </p:txBody>
      </p:sp>
      <p:pic>
        <p:nvPicPr>
          <p:cNvPr id="43" name="Immagine 42">
            <a:extLst>
              <a:ext uri="{FF2B5EF4-FFF2-40B4-BE49-F238E27FC236}">
                <a16:creationId xmlns:a16="http://schemas.microsoft.com/office/drawing/2014/main" id="{205D563F-988D-4B22-BF75-7ACC5507438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286" y="4015912"/>
            <a:ext cx="4631597" cy="2549005"/>
          </a:xfrm>
          <a:prstGeom prst="rect">
            <a:avLst/>
          </a:prstGeom>
        </p:spPr>
      </p:pic>
      <p:sp>
        <p:nvSpPr>
          <p:cNvPr id="44" name="CasellaDiTesto 43">
            <a:extLst>
              <a:ext uri="{FF2B5EF4-FFF2-40B4-BE49-F238E27FC236}">
                <a16:creationId xmlns:a16="http://schemas.microsoft.com/office/drawing/2014/main" id="{A05E0B80-7103-413A-9F82-926D16CF69E2}"/>
              </a:ext>
            </a:extLst>
          </p:cNvPr>
          <p:cNvSpPr txBox="1"/>
          <p:nvPr/>
        </p:nvSpPr>
        <p:spPr>
          <a:xfrm>
            <a:off x="7516194" y="4147992"/>
            <a:ext cx="28037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b="1" dirty="0">
                <a:latin typeface="Goudy Old Style" panose="02020502050305020303" pitchFamily="18" charset="0"/>
              </a:rPr>
              <a:t>Altri stabilimenti:</a:t>
            </a:r>
          </a:p>
        </p:txBody>
      </p:sp>
      <p:sp>
        <p:nvSpPr>
          <p:cNvPr id="45" name="Segnaposto numero diapositiva 44">
            <a:extLst>
              <a:ext uri="{FF2B5EF4-FFF2-40B4-BE49-F238E27FC236}">
                <a16:creationId xmlns:a16="http://schemas.microsoft.com/office/drawing/2014/main" id="{C76B3359-EC5C-4084-AC65-E3BA85032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138534-A21B-42D2-ADAB-A7311EDD71AF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412934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>
            <a:extLst>
              <a:ext uri="{FF2B5EF4-FFF2-40B4-BE49-F238E27FC236}">
                <a16:creationId xmlns:a16="http://schemas.microsoft.com/office/drawing/2014/main" id="{643FF0EB-7F82-4B4B-B89D-7B1FA08430A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76" r="874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904E8276-2CA6-4D63-AD73-496541F556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8476" y="136525"/>
            <a:ext cx="1440966" cy="939599"/>
          </a:xfrm>
          <a:prstGeom prst="rect">
            <a:avLst/>
          </a:prstGeom>
        </p:spPr>
      </p:pic>
      <p:pic>
        <p:nvPicPr>
          <p:cNvPr id="8" name="Immagine 7">
            <a:hlinkClick r:id="rId5" action="ppaction://hlinksldjump"/>
            <a:extLst>
              <a:ext uri="{FF2B5EF4-FFF2-40B4-BE49-F238E27FC236}">
                <a16:creationId xmlns:a16="http://schemas.microsoft.com/office/drawing/2014/main" id="{BA723819-D098-43BF-B489-D30C3033BAD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558" y="225323"/>
            <a:ext cx="2095500" cy="381000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C5904BAC-0A91-4787-B494-3D060A29B673}"/>
              </a:ext>
            </a:extLst>
          </p:cNvPr>
          <p:cNvSpPr txBox="1"/>
          <p:nvPr/>
        </p:nvSpPr>
        <p:spPr>
          <a:xfrm>
            <a:off x="3794433" y="180873"/>
            <a:ext cx="46031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800" b="1" dirty="0">
                <a:solidFill>
                  <a:srgbClr val="002060"/>
                </a:solidFill>
                <a:latin typeface="Goudy Old Style" panose="02020502050305020303" pitchFamily="18" charset="0"/>
              </a:rPr>
              <a:t>Stabilimento n. 1</a:t>
            </a:r>
          </a:p>
        </p:txBody>
      </p:sp>
      <p:sp>
        <p:nvSpPr>
          <p:cNvPr id="10" name="Segnaposto numero diapositiva 9">
            <a:extLst>
              <a:ext uri="{FF2B5EF4-FFF2-40B4-BE49-F238E27FC236}">
                <a16:creationId xmlns:a16="http://schemas.microsoft.com/office/drawing/2014/main" id="{B4D708EF-4AEB-40D6-9ECB-CD9653DF7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138534-A21B-42D2-ADAB-A7311EDD71AF}" type="slidenum">
              <a:rPr lang="it-IT" smtClean="0"/>
              <a:t>3</a:t>
            </a:fld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EEC212AB-E93F-4C6F-B6AE-AB1BF9D6D436}"/>
              </a:ext>
            </a:extLst>
          </p:cNvPr>
          <p:cNvSpPr txBox="1"/>
          <p:nvPr/>
        </p:nvSpPr>
        <p:spPr>
          <a:xfrm>
            <a:off x="2318058" y="1255186"/>
            <a:ext cx="75593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b="1" dirty="0">
                <a:latin typeface="Goudy Old Style" panose="02020502050305020303" pitchFamily="18" charset="0"/>
              </a:rPr>
              <a:t>Situato a Monselice (PD), come gli altri due stabilimenti, occupano 18.000mq coperti su un’area scoperta di oltre 60.000mq.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3FA59E17-C60F-483E-9D98-072DEAE66909}"/>
              </a:ext>
            </a:extLst>
          </p:cNvPr>
          <p:cNvSpPr txBox="1"/>
          <p:nvPr/>
        </p:nvSpPr>
        <p:spPr>
          <a:xfrm>
            <a:off x="415616" y="2157265"/>
            <a:ext cx="25241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b="1" dirty="0">
                <a:latin typeface="Goudy Old Style" panose="02020502050305020303" pitchFamily="18" charset="0"/>
              </a:rPr>
              <a:t>Attività svolte: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753D76F5-D1E9-49B3-A778-81110E442FC8}"/>
              </a:ext>
            </a:extLst>
          </p:cNvPr>
          <p:cNvSpPr txBox="1"/>
          <p:nvPr/>
        </p:nvSpPr>
        <p:spPr>
          <a:xfrm>
            <a:off x="3117463" y="4935358"/>
            <a:ext cx="76450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Goudy Old Style" panose="02020502050305020303" pitchFamily="18" charset="0"/>
              </a:rPr>
              <a:t>• Lavorazione di parti più piccole pressofuse, stampati, forgiati, barre commerciali</a:t>
            </a:r>
          </a:p>
        </p:txBody>
      </p:sp>
      <p:sp>
        <p:nvSpPr>
          <p:cNvPr id="16" name="CasellaDiTesto 15">
            <a:hlinkClick r:id="rId7" action="ppaction://hlinksldjump"/>
            <a:extLst>
              <a:ext uri="{FF2B5EF4-FFF2-40B4-BE49-F238E27FC236}">
                <a16:creationId xmlns:a16="http://schemas.microsoft.com/office/drawing/2014/main" id="{20DE39B9-8DB6-4F89-A3FC-A8E51EC738A4}"/>
              </a:ext>
            </a:extLst>
          </p:cNvPr>
          <p:cNvSpPr txBox="1"/>
          <p:nvPr/>
        </p:nvSpPr>
        <p:spPr>
          <a:xfrm>
            <a:off x="3117463" y="2345086"/>
            <a:ext cx="8026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Goudy Old Style" panose="02020502050305020303" pitchFamily="18" charset="0"/>
              </a:rPr>
              <a:t>• Progettazione e costruzione utensili speciali in diamante policristallino/metallo duro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F7127F42-4DDD-4942-98AB-BCEECA6D00AE}"/>
              </a:ext>
            </a:extLst>
          </p:cNvPr>
          <p:cNvSpPr txBox="1"/>
          <p:nvPr/>
        </p:nvSpPr>
        <p:spPr>
          <a:xfrm>
            <a:off x="3126290" y="3213946"/>
            <a:ext cx="5064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Goudy Old Style" panose="02020502050305020303" pitchFamily="18" charset="0"/>
              </a:rPr>
              <a:t>• Progettazione e costruzione attrezzature di </a:t>
            </a:r>
            <a:r>
              <a:rPr lang="it-IT" dirty="0" err="1">
                <a:latin typeface="Goudy Old Style" panose="02020502050305020303" pitchFamily="18" charset="0"/>
              </a:rPr>
              <a:t>staffaggio</a:t>
            </a:r>
            <a:endParaRPr lang="it-IT" dirty="0">
              <a:latin typeface="Goudy Old Style" panose="02020502050305020303" pitchFamily="18" charset="0"/>
            </a:endParaRP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6D606F02-4AA9-40EF-A1D1-BC224A4B8A5B}"/>
              </a:ext>
            </a:extLst>
          </p:cNvPr>
          <p:cNvSpPr txBox="1"/>
          <p:nvPr/>
        </p:nvSpPr>
        <p:spPr>
          <a:xfrm>
            <a:off x="3126290" y="2782381"/>
            <a:ext cx="4959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Goudy Old Style" panose="02020502050305020303" pitchFamily="18" charset="0"/>
              </a:rPr>
              <a:t>• Progettazione e costruzione macchine prova tenuta</a:t>
            </a:r>
          </a:p>
        </p:txBody>
      </p:sp>
      <p:sp>
        <p:nvSpPr>
          <p:cNvPr id="19" name="CasellaDiTesto 18">
            <a:hlinkClick r:id="rId8" action="ppaction://hlinksldjump"/>
            <a:extLst>
              <a:ext uri="{FF2B5EF4-FFF2-40B4-BE49-F238E27FC236}">
                <a16:creationId xmlns:a16="http://schemas.microsoft.com/office/drawing/2014/main" id="{C1ED79E1-4C08-45B9-9191-A39BEBDA5645}"/>
              </a:ext>
            </a:extLst>
          </p:cNvPr>
          <p:cNvSpPr txBox="1"/>
          <p:nvPr/>
        </p:nvSpPr>
        <p:spPr>
          <a:xfrm>
            <a:off x="3117463" y="3645511"/>
            <a:ext cx="8616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Goudy Old Style" panose="02020502050305020303" pitchFamily="18" charset="0"/>
              </a:rPr>
              <a:t>• Industrializzazione delle produzioni, implementazione di sistemi di automazione robotizzati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68F946F5-EC21-4711-A255-6B93E018293D}"/>
              </a:ext>
            </a:extLst>
          </p:cNvPr>
          <p:cNvSpPr txBox="1"/>
          <p:nvPr/>
        </p:nvSpPr>
        <p:spPr>
          <a:xfrm>
            <a:off x="3126290" y="4077076"/>
            <a:ext cx="5731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Goudy Old Style" panose="02020502050305020303" pitchFamily="18" charset="0"/>
              </a:rPr>
              <a:t>• Servizio di assistenza tecnica e manutenzione alle macchine</a:t>
            </a:r>
          </a:p>
        </p:txBody>
      </p:sp>
      <p:sp>
        <p:nvSpPr>
          <p:cNvPr id="21" name="CasellaDiTesto 20">
            <a:hlinkClick r:id="rId9" action="ppaction://hlinksldjump"/>
            <a:extLst>
              <a:ext uri="{FF2B5EF4-FFF2-40B4-BE49-F238E27FC236}">
                <a16:creationId xmlns:a16="http://schemas.microsoft.com/office/drawing/2014/main" id="{4EF2B5B1-E5D9-4403-99A6-6DDA65C787A3}"/>
              </a:ext>
            </a:extLst>
          </p:cNvPr>
          <p:cNvSpPr txBox="1"/>
          <p:nvPr/>
        </p:nvSpPr>
        <p:spPr>
          <a:xfrm>
            <a:off x="3117463" y="4508641"/>
            <a:ext cx="4063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Goudy Old Style" panose="02020502050305020303" pitchFamily="18" charset="0"/>
              </a:rPr>
              <a:t>• Studi, ricerche e sviluppo nuovi processi</a:t>
            </a:r>
          </a:p>
        </p:txBody>
      </p:sp>
    </p:spTree>
    <p:extLst>
      <p:ext uri="{BB962C8B-B14F-4D97-AF65-F5344CB8AC3E}">
        <p14:creationId xmlns:p14="http://schemas.microsoft.com/office/powerpoint/2010/main" val="12405054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>
            <a:extLst>
              <a:ext uri="{FF2B5EF4-FFF2-40B4-BE49-F238E27FC236}">
                <a16:creationId xmlns:a16="http://schemas.microsoft.com/office/drawing/2014/main" id="{BE512295-1168-4F50-991A-63381CE3C56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22" b="1080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6EB8642-88D9-4900-961D-AE8D39B522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138534-A21B-42D2-ADAB-A7311EDD71AF}" type="slidenum">
              <a:rPr lang="it-IT" smtClean="0"/>
              <a:t>4</a:t>
            </a:fld>
            <a:endParaRPr lang="it-IT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59CD3605-77B9-4E1B-9257-030E11754D52}"/>
              </a:ext>
            </a:extLst>
          </p:cNvPr>
          <p:cNvSpPr txBox="1"/>
          <p:nvPr/>
        </p:nvSpPr>
        <p:spPr>
          <a:xfrm>
            <a:off x="3277994" y="430560"/>
            <a:ext cx="56360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b="1" dirty="0">
                <a:solidFill>
                  <a:srgbClr val="002060"/>
                </a:solidFill>
                <a:latin typeface="Goudy Old Style" panose="02020502050305020303" pitchFamily="18" charset="0"/>
              </a:rPr>
              <a:t>Progettazione e costruzione utensili speciali in diamante policristallino/metallo duro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424F5A4D-946E-4A1C-B062-DAD92014AC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8476" y="136525"/>
            <a:ext cx="1440966" cy="939599"/>
          </a:xfrm>
          <a:prstGeom prst="rect">
            <a:avLst/>
          </a:prstGeom>
        </p:spPr>
      </p:pic>
      <p:pic>
        <p:nvPicPr>
          <p:cNvPr id="9" name="Immagine 8">
            <a:hlinkClick r:id="rId4" action="ppaction://hlinksldjump"/>
            <a:extLst>
              <a:ext uri="{FF2B5EF4-FFF2-40B4-BE49-F238E27FC236}">
                <a16:creationId xmlns:a16="http://schemas.microsoft.com/office/drawing/2014/main" id="{D1D22DC0-58FB-421A-9CBC-AC190C3897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558" y="225323"/>
            <a:ext cx="2095500" cy="381000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2A05FD4A-53CF-4DD0-A9CB-6813A25D61C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4107" y="2935490"/>
            <a:ext cx="3810000" cy="2857500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697BE3BC-DF4A-4BFB-8EA3-118469B94BC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308" y="3067309"/>
            <a:ext cx="4265804" cy="2843870"/>
          </a:xfrm>
          <a:prstGeom prst="rect">
            <a:avLst/>
          </a:prstGeom>
        </p:spPr>
      </p:pic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D04EE4C4-8EAA-4D26-8EB4-4B7378E24755}"/>
              </a:ext>
            </a:extLst>
          </p:cNvPr>
          <p:cNvSpPr txBox="1"/>
          <p:nvPr/>
        </p:nvSpPr>
        <p:spPr>
          <a:xfrm>
            <a:off x="910264" y="1965708"/>
            <a:ext cx="107108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>
                <a:latin typeface="Goudy Old Style" panose="02020502050305020303" pitchFamily="18" charset="0"/>
              </a:rPr>
              <a:t>Reparto strategico che progetta e produce le attrezzature di </a:t>
            </a:r>
            <a:r>
              <a:rPr lang="it-IT" sz="2000" b="1" dirty="0" err="1">
                <a:latin typeface="Goudy Old Style" panose="02020502050305020303" pitchFamily="18" charset="0"/>
              </a:rPr>
              <a:t>staffaggio</a:t>
            </a:r>
            <a:r>
              <a:rPr lang="it-IT" sz="2000" b="1" dirty="0">
                <a:latin typeface="Goudy Old Style" panose="02020502050305020303" pitchFamily="18" charset="0"/>
              </a:rPr>
              <a:t> e gli utensili per le lavorazioni.</a:t>
            </a:r>
            <a:endParaRPr lang="it-IT" sz="2800" b="1" dirty="0">
              <a:latin typeface="Goudy Old Style" panose="0202050205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66615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magine 11">
            <a:extLst>
              <a:ext uri="{FF2B5EF4-FFF2-40B4-BE49-F238E27FC236}">
                <a16:creationId xmlns:a16="http://schemas.microsoft.com/office/drawing/2014/main" id="{213CEAD3-C035-4C6D-9F9B-4AD89CC343A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086A1A9-F9FA-4ED7-A2B2-BC3A267AE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138534-A21B-42D2-ADAB-A7311EDD71AF}" type="slidenum">
              <a:rPr lang="it-IT" smtClean="0"/>
              <a:t>5</a:t>
            </a:fld>
            <a:endParaRPr lang="it-IT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A75262A5-E6A6-4720-9644-F8C9CA9F100F}"/>
              </a:ext>
            </a:extLst>
          </p:cNvPr>
          <p:cNvSpPr txBox="1"/>
          <p:nvPr/>
        </p:nvSpPr>
        <p:spPr>
          <a:xfrm>
            <a:off x="3758082" y="415823"/>
            <a:ext cx="46758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b="1" dirty="0">
                <a:solidFill>
                  <a:srgbClr val="002060"/>
                </a:solidFill>
                <a:latin typeface="Goudy Old Style" panose="02020502050305020303" pitchFamily="18" charset="0"/>
              </a:rPr>
              <a:t>Progettazione e costruzione attrezzature di </a:t>
            </a:r>
            <a:r>
              <a:rPr lang="it-IT" sz="2400" b="1" dirty="0" err="1">
                <a:solidFill>
                  <a:srgbClr val="002060"/>
                </a:solidFill>
                <a:latin typeface="Goudy Old Style" panose="02020502050305020303" pitchFamily="18" charset="0"/>
              </a:rPr>
              <a:t>staffaggio</a:t>
            </a:r>
            <a:endParaRPr lang="it-IT" sz="2400" b="1" dirty="0">
              <a:solidFill>
                <a:srgbClr val="002060"/>
              </a:solidFill>
              <a:latin typeface="Goudy Old Style" panose="02020502050305020303" pitchFamily="18" charset="0"/>
            </a:endParaRP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45B0424E-4595-44D4-8EB5-FF5ACD1D4F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8476" y="136525"/>
            <a:ext cx="1440966" cy="939599"/>
          </a:xfrm>
          <a:prstGeom prst="rect">
            <a:avLst/>
          </a:prstGeom>
        </p:spPr>
      </p:pic>
      <p:pic>
        <p:nvPicPr>
          <p:cNvPr id="15" name="Immagine 14">
            <a:hlinkClick r:id="rId4" action="ppaction://hlinksldjump"/>
            <a:extLst>
              <a:ext uri="{FF2B5EF4-FFF2-40B4-BE49-F238E27FC236}">
                <a16:creationId xmlns:a16="http://schemas.microsoft.com/office/drawing/2014/main" id="{4CB3016B-DD2C-4040-B4FF-3DBACEA00D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558" y="225323"/>
            <a:ext cx="2095500" cy="381000"/>
          </a:xfrm>
          <a:prstGeom prst="rect">
            <a:avLst/>
          </a:prstGeom>
        </p:spPr>
      </p:pic>
      <p:pic>
        <p:nvPicPr>
          <p:cNvPr id="20" name="Immagine 19">
            <a:extLst>
              <a:ext uri="{FF2B5EF4-FFF2-40B4-BE49-F238E27FC236}">
                <a16:creationId xmlns:a16="http://schemas.microsoft.com/office/drawing/2014/main" id="{7E312299-5D54-4BAE-937D-84C586BCC34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1484" y="2567795"/>
            <a:ext cx="2841416" cy="3788555"/>
          </a:xfrm>
          <a:prstGeom prst="rect">
            <a:avLst/>
          </a:prstGeom>
        </p:spPr>
      </p:pic>
      <p:pic>
        <p:nvPicPr>
          <p:cNvPr id="22" name="Immagine 21">
            <a:extLst>
              <a:ext uri="{FF2B5EF4-FFF2-40B4-BE49-F238E27FC236}">
                <a16:creationId xmlns:a16="http://schemas.microsoft.com/office/drawing/2014/main" id="{CEF9CE7E-6F40-4235-8891-ECB9A9DBD5F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9863" y="3726418"/>
            <a:ext cx="2109371" cy="2812494"/>
          </a:xfrm>
          <a:prstGeom prst="rect">
            <a:avLst/>
          </a:prstGeom>
        </p:spPr>
      </p:pic>
      <p:pic>
        <p:nvPicPr>
          <p:cNvPr id="24" name="Immagine 23">
            <a:extLst>
              <a:ext uri="{FF2B5EF4-FFF2-40B4-BE49-F238E27FC236}">
                <a16:creationId xmlns:a16="http://schemas.microsoft.com/office/drawing/2014/main" id="{E1F9DA41-D84E-4C30-8976-92FA1059B5D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497" y="2792310"/>
            <a:ext cx="2879193" cy="2648857"/>
          </a:xfrm>
          <a:prstGeom prst="rect">
            <a:avLst/>
          </a:prstGeom>
        </p:spPr>
      </p:pic>
      <p:pic>
        <p:nvPicPr>
          <p:cNvPr id="26" name="Immagine 25">
            <a:extLst>
              <a:ext uri="{FF2B5EF4-FFF2-40B4-BE49-F238E27FC236}">
                <a16:creationId xmlns:a16="http://schemas.microsoft.com/office/drawing/2014/main" id="{93641F00-F5DE-46B1-9F26-06AA31AF020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5492" y="2646643"/>
            <a:ext cx="2638425" cy="2486025"/>
          </a:xfrm>
          <a:prstGeom prst="rect">
            <a:avLst/>
          </a:prstGeom>
        </p:spPr>
      </p:pic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5126A3EC-17DF-4615-8D64-2111B466B994}"/>
              </a:ext>
            </a:extLst>
          </p:cNvPr>
          <p:cNvSpPr txBox="1"/>
          <p:nvPr/>
        </p:nvSpPr>
        <p:spPr>
          <a:xfrm>
            <a:off x="1235228" y="1634700"/>
            <a:ext cx="97215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TMB non si limita esclusivamente alla produzione seriale di </a:t>
            </a:r>
            <a:r>
              <a:rPr lang="it-IT" dirty="0" err="1"/>
              <a:t>Original</a:t>
            </a:r>
            <a:r>
              <a:rPr lang="it-IT" dirty="0"/>
              <a:t> </a:t>
            </a:r>
            <a:r>
              <a:rPr lang="it-IT" dirty="0" err="1"/>
              <a:t>Equipment</a:t>
            </a:r>
            <a:r>
              <a:rPr lang="it-IT" dirty="0"/>
              <a:t>, ma si pone verso il cliente come un partner attivo e propositivo nello sviluppo dei progetti in cui è coinvolta.</a:t>
            </a:r>
            <a:endParaRPr lang="it-IT" sz="2400" dirty="0">
              <a:solidFill>
                <a:srgbClr val="002060"/>
              </a:solidFill>
              <a:latin typeface="Goudy Old Style" panose="0202050205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27115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>
            <a:extLst>
              <a:ext uri="{FF2B5EF4-FFF2-40B4-BE49-F238E27FC236}">
                <a16:creationId xmlns:a16="http://schemas.microsoft.com/office/drawing/2014/main" id="{51D6A502-FF29-44F6-8F75-1F64110945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13" b="1658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73A8E64D-1257-4B58-A12E-7913AA5FE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138534-A21B-42D2-ADAB-A7311EDD71AF}" type="slidenum">
              <a:rPr lang="it-IT" smtClean="0"/>
              <a:t>6</a:t>
            </a:fld>
            <a:endParaRPr lang="it-IT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C44D957B-1FA3-404B-B8C4-88BF1A7EF82F}"/>
              </a:ext>
            </a:extLst>
          </p:cNvPr>
          <p:cNvSpPr txBox="1"/>
          <p:nvPr/>
        </p:nvSpPr>
        <p:spPr>
          <a:xfrm>
            <a:off x="2612012" y="923823"/>
            <a:ext cx="69679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b="1" dirty="0">
                <a:solidFill>
                  <a:srgbClr val="002060"/>
                </a:solidFill>
                <a:latin typeface="Goudy Old Style" panose="02020502050305020303" pitchFamily="18" charset="0"/>
              </a:rPr>
              <a:t>Industrializzazione delle produzioni, implementazione di sistemi di automazione robotizzati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9FEE9C93-EFE8-4524-8977-CF59B483C0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8476" y="136525"/>
            <a:ext cx="1440966" cy="939599"/>
          </a:xfrm>
          <a:prstGeom prst="rect">
            <a:avLst/>
          </a:prstGeom>
        </p:spPr>
      </p:pic>
      <p:pic>
        <p:nvPicPr>
          <p:cNvPr id="7" name="Immagine 6">
            <a:hlinkClick r:id="rId4" action="ppaction://hlinksldjump"/>
            <a:extLst>
              <a:ext uri="{FF2B5EF4-FFF2-40B4-BE49-F238E27FC236}">
                <a16:creationId xmlns:a16="http://schemas.microsoft.com/office/drawing/2014/main" id="{EF04C5ED-5A0A-46C3-A629-8402162729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558" y="225323"/>
            <a:ext cx="2095500" cy="381000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1B64E2B9-F79B-4536-9240-898238A6421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643" y="2214850"/>
            <a:ext cx="4627353" cy="3462803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31F6DD03-14F6-4C78-A5A0-478074CD535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5970" y="2214850"/>
            <a:ext cx="4630065" cy="3464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6280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>
            <a:extLst>
              <a:ext uri="{FF2B5EF4-FFF2-40B4-BE49-F238E27FC236}">
                <a16:creationId xmlns:a16="http://schemas.microsoft.com/office/drawing/2014/main" id="{9C8C3BE7-669F-4821-A9D6-853B0D444B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679" b="7269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73A8E64D-1257-4B58-A12E-7913AA5FE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138534-A21B-42D2-ADAB-A7311EDD71AF}" type="slidenum">
              <a:rPr lang="it-IT" smtClean="0"/>
              <a:t>7</a:t>
            </a:fld>
            <a:endParaRPr lang="it-IT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C44D957B-1FA3-404B-B8C4-88BF1A7EF82F}"/>
              </a:ext>
            </a:extLst>
          </p:cNvPr>
          <p:cNvSpPr txBox="1"/>
          <p:nvPr/>
        </p:nvSpPr>
        <p:spPr>
          <a:xfrm>
            <a:off x="3474078" y="845291"/>
            <a:ext cx="52438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b="1" dirty="0">
                <a:solidFill>
                  <a:srgbClr val="002060"/>
                </a:solidFill>
                <a:latin typeface="Goudy Old Style" panose="02020502050305020303" pitchFamily="18" charset="0"/>
              </a:rPr>
              <a:t>Studi, ricerche e sviluppo nuovi processi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9FEE9C93-EFE8-4524-8977-CF59B483C0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8476" y="136525"/>
            <a:ext cx="1440966" cy="939599"/>
          </a:xfrm>
          <a:prstGeom prst="rect">
            <a:avLst/>
          </a:prstGeom>
        </p:spPr>
      </p:pic>
      <p:pic>
        <p:nvPicPr>
          <p:cNvPr id="7" name="Immagine 6">
            <a:hlinkClick r:id="rId4" action="ppaction://hlinksldjump"/>
            <a:extLst>
              <a:ext uri="{FF2B5EF4-FFF2-40B4-BE49-F238E27FC236}">
                <a16:creationId xmlns:a16="http://schemas.microsoft.com/office/drawing/2014/main" id="{EF04C5ED-5A0A-46C3-A629-8402162729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558" y="225323"/>
            <a:ext cx="2095500" cy="381000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5FC53BB2-B65F-4A0F-8CE1-47BDD711289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308" y="1955749"/>
            <a:ext cx="4171950" cy="3552825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7062BEB6-8B40-4636-8F94-ACDDC9EBE6A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2566" y="2572693"/>
            <a:ext cx="4171950" cy="3552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5940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magine 13">
            <a:extLst>
              <a:ext uri="{FF2B5EF4-FFF2-40B4-BE49-F238E27FC236}">
                <a16:creationId xmlns:a16="http://schemas.microsoft.com/office/drawing/2014/main" id="{15087504-E0C9-4209-846F-EBEC5DB1E7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2" r="207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D542651-7450-4E51-9032-DC0ADBD2C3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138534-A21B-42D2-ADAB-A7311EDD71AF}" type="slidenum">
              <a:rPr lang="it-IT" smtClean="0"/>
              <a:t>8</a:t>
            </a:fld>
            <a:endParaRPr lang="it-IT"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E569047F-551E-4C69-84C3-E44C2B4BDC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8476" y="136525"/>
            <a:ext cx="1440966" cy="939599"/>
          </a:xfrm>
          <a:prstGeom prst="rect">
            <a:avLst/>
          </a:prstGeom>
        </p:spPr>
      </p:pic>
      <p:pic>
        <p:nvPicPr>
          <p:cNvPr id="10" name="Immagine 9">
            <a:hlinkClick r:id="rId4" action="ppaction://hlinksldjump"/>
            <a:extLst>
              <a:ext uri="{FF2B5EF4-FFF2-40B4-BE49-F238E27FC236}">
                <a16:creationId xmlns:a16="http://schemas.microsoft.com/office/drawing/2014/main" id="{18C4482F-C9D5-4519-BCC9-544B784A42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558" y="225323"/>
            <a:ext cx="2095500" cy="381000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CC1B1E87-EED3-4EDE-8273-F0B4E741F9EC}"/>
              </a:ext>
            </a:extLst>
          </p:cNvPr>
          <p:cNvSpPr txBox="1"/>
          <p:nvPr/>
        </p:nvSpPr>
        <p:spPr>
          <a:xfrm>
            <a:off x="3794433" y="180873"/>
            <a:ext cx="46031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800" b="1" dirty="0">
                <a:latin typeface="Goudy Old Style" panose="02020502050305020303" pitchFamily="18" charset="0"/>
              </a:rPr>
              <a:t>Stabilimento n. 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B4C2FAF5-3676-4403-8142-058BE968B310}"/>
              </a:ext>
            </a:extLst>
          </p:cNvPr>
          <p:cNvSpPr txBox="1"/>
          <p:nvPr/>
        </p:nvSpPr>
        <p:spPr>
          <a:xfrm>
            <a:off x="870257" y="1911442"/>
            <a:ext cx="25241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b="1" dirty="0">
                <a:latin typeface="Goudy Old Style" panose="02020502050305020303" pitchFamily="18" charset="0"/>
              </a:rPr>
              <a:t>Attività svolte:</a:t>
            </a:r>
          </a:p>
        </p:txBody>
      </p:sp>
    </p:spTree>
    <p:extLst>
      <p:ext uri="{BB962C8B-B14F-4D97-AF65-F5344CB8AC3E}">
        <p14:creationId xmlns:p14="http://schemas.microsoft.com/office/powerpoint/2010/main" val="34637133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>
            <a:extLst>
              <a:ext uri="{FF2B5EF4-FFF2-40B4-BE49-F238E27FC236}">
                <a16:creationId xmlns:a16="http://schemas.microsoft.com/office/drawing/2014/main" id="{E19B762A-1824-4375-969A-13E09DB3B47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3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9ACC351-9818-4B3E-8627-B0036B89A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138534-A21B-42D2-ADAB-A7311EDD71AF}" type="slidenum">
              <a:rPr lang="it-IT" smtClean="0"/>
              <a:t>9</a:t>
            </a:fld>
            <a:endParaRPr lang="it-IT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6F9DA1E5-CA27-4FCE-BE52-FAEEE8509B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8476" y="136525"/>
            <a:ext cx="1440966" cy="939599"/>
          </a:xfrm>
          <a:prstGeom prst="rect">
            <a:avLst/>
          </a:prstGeom>
        </p:spPr>
      </p:pic>
      <p:pic>
        <p:nvPicPr>
          <p:cNvPr id="8" name="Immagine 7">
            <a:hlinkClick r:id="rId4" action="ppaction://hlinksldjump"/>
            <a:extLst>
              <a:ext uri="{FF2B5EF4-FFF2-40B4-BE49-F238E27FC236}">
                <a16:creationId xmlns:a16="http://schemas.microsoft.com/office/drawing/2014/main" id="{3789BD57-4770-4B50-8EF2-04DB140155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558" y="225323"/>
            <a:ext cx="2095500" cy="381000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D80E3CDE-E3DA-4D75-B443-E7968C619C69}"/>
              </a:ext>
            </a:extLst>
          </p:cNvPr>
          <p:cNvSpPr txBox="1"/>
          <p:nvPr/>
        </p:nvSpPr>
        <p:spPr>
          <a:xfrm>
            <a:off x="3794433" y="180873"/>
            <a:ext cx="46031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800" b="1" dirty="0">
                <a:latin typeface="Goudy Old Style" panose="02020502050305020303" pitchFamily="18" charset="0"/>
              </a:rPr>
              <a:t>Stabilimento n. 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DBBE4646-D7EB-4E71-919C-EB5726A8BFA2}"/>
              </a:ext>
            </a:extLst>
          </p:cNvPr>
          <p:cNvSpPr txBox="1"/>
          <p:nvPr/>
        </p:nvSpPr>
        <p:spPr>
          <a:xfrm>
            <a:off x="870257" y="1911442"/>
            <a:ext cx="25241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b="1" dirty="0">
                <a:latin typeface="Goudy Old Style" panose="02020502050305020303" pitchFamily="18" charset="0"/>
              </a:rPr>
              <a:t>Attività svolte:</a:t>
            </a:r>
          </a:p>
        </p:txBody>
      </p:sp>
    </p:spTree>
    <p:extLst>
      <p:ext uri="{BB962C8B-B14F-4D97-AF65-F5344CB8AC3E}">
        <p14:creationId xmlns:p14="http://schemas.microsoft.com/office/powerpoint/2010/main" val="162270332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190</TotalTime>
  <Words>239</Words>
  <Application>Microsoft Office PowerPoint</Application>
  <PresentationFormat>Widescreen</PresentationFormat>
  <Paragraphs>42</Paragraphs>
  <Slides>9</Slides>
  <Notes>2</Notes>
  <HiddenSlides>5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Goudy Old Style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ghost .</dc:creator>
  <cp:lastModifiedBy>ghost .</cp:lastModifiedBy>
  <cp:revision>17</cp:revision>
  <dcterms:created xsi:type="dcterms:W3CDTF">2018-06-14T18:22:29Z</dcterms:created>
  <dcterms:modified xsi:type="dcterms:W3CDTF">2018-06-14T21:33:16Z</dcterms:modified>
</cp:coreProperties>
</file>